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311" r:id="rId4"/>
    <p:sldId id="317" r:id="rId5"/>
    <p:sldId id="314" r:id="rId6"/>
    <p:sldId id="315" r:id="rId7"/>
    <p:sldId id="318" r:id="rId8"/>
    <p:sldId id="316" r:id="rId9"/>
    <p:sldId id="313" r:id="rId10"/>
    <p:sldId id="319" r:id="rId11"/>
    <p:sldId id="258" r:id="rId12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0BDE11-02AA-E6A8-1EF6-C3591A9E1E4F}" v="427" dt="2026-04-12T17:32:20.293"/>
    <p1510:client id="{2E20E8EC-9ACD-659B-B55B-B466DD5F5AC4}" v="1" dt="2026-04-13T10:39:44.084"/>
    <p1510:client id="{3C0A5478-7EAB-B2E0-011F-8AC47C19E6FA}" v="148" dt="2026-04-13T07:28:48.449"/>
    <p1510:client id="{7EA85F78-B51D-2E1D-D9FE-CDD02CE507F4}" v="3" dt="2026-04-13T09:11:30.475"/>
    <p1510:client id="{8C0419EB-27C1-4C4B-D8B2-C13FEFAF4E3E}" v="308" dt="2026-04-13T09:08:15.874"/>
    <p1510:client id="{8DA729E4-ADED-4C53-B649-81E5324AEDE5}" v="1" dt="2026-04-12T16:21:38.559"/>
    <p1510:client id="{C90CBB5E-6C3C-A375-700D-B01282DF18F3}" v="33" dt="2026-04-13T13:58:30.143"/>
    <p1510:client id="{DAFA9C9E-4592-43D3-066B-F946EA0A31C1}" v="263" dt="2026-04-13T11:00:50.711"/>
    <p1510:client id="{E482451A-3295-4F90-F440-4334F2C487D6}" v="1" dt="2026-04-13T08:54:11.129"/>
    <p1510:client id="{E5E95FAD-430A-FC50-B72B-767B95BE6432}" v="274" dt="2026-04-13T13:51:28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Vidējs stils 2 - izcēlum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Vidējs stils 2 - izcēlum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Vidējs stils 2 - izcēlum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Gaišs stils 2 - izcēlums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Dizaina stils 2 - izcēlum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Gaišs stils 3 - izcēlum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F01BD-6498-4972-8CA3-09134FC71D89}" type="datetimeFigureOut">
              <a:t>13.04.2026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04501-8795-4B94-8834-11064BCB38E0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5077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r>
              <a:rPr lang="en-US" b="1">
                <a:ea typeface="Calibri"/>
                <a:cs typeface="Calibri"/>
              </a:rPr>
              <a:t>Kas </a:t>
            </a:r>
            <a:r>
              <a:rPr lang="en-US" b="1" err="1">
                <a:ea typeface="Calibri"/>
                <a:cs typeface="Calibri"/>
              </a:rPr>
              <a:t>ir</a:t>
            </a:r>
            <a:r>
              <a:rPr lang="en-US" b="1">
                <a:ea typeface="Calibri"/>
                <a:cs typeface="Calibri"/>
              </a:rPr>
              <a:t> </a:t>
            </a:r>
            <a:r>
              <a:rPr lang="en-US" b="1" err="1">
                <a:ea typeface="Calibri"/>
                <a:cs typeface="Calibri"/>
              </a:rPr>
              <a:t>tā</a:t>
            </a:r>
            <a:r>
              <a:rPr lang="en-US" b="1">
                <a:ea typeface="Calibri"/>
                <a:cs typeface="Calibri"/>
              </a:rPr>
              <a:t> </a:t>
            </a:r>
            <a:r>
              <a:rPr lang="en-US" b="1" err="1">
                <a:ea typeface="Calibri"/>
                <a:cs typeface="Calibri"/>
              </a:rPr>
              <a:t>viena</a:t>
            </a:r>
            <a:r>
              <a:rPr lang="en-US" b="1">
                <a:ea typeface="Calibri"/>
                <a:cs typeface="Calibri"/>
              </a:rPr>
              <a:t> </a:t>
            </a:r>
            <a:r>
              <a:rPr lang="en-US" b="1" err="1">
                <a:ea typeface="Calibri"/>
                <a:cs typeface="Calibri"/>
              </a:rPr>
              <a:t>lieta</a:t>
            </a:r>
            <a:r>
              <a:rPr lang="en-US" b="1">
                <a:ea typeface="Calibri"/>
                <a:cs typeface="Calibri"/>
              </a:rPr>
              <a:t>, </a:t>
            </a:r>
            <a:r>
              <a:rPr lang="en-US" b="1" err="1">
                <a:ea typeface="Calibri"/>
                <a:cs typeface="Calibri"/>
              </a:rPr>
              <a:t>ar</a:t>
            </a:r>
            <a:r>
              <a:rPr lang="en-US" b="1">
                <a:ea typeface="Calibri"/>
                <a:cs typeface="Calibri"/>
              </a:rPr>
              <a:t> kuru </a:t>
            </a:r>
            <a:r>
              <a:rPr lang="en-US" b="1" err="1">
                <a:ea typeface="Calibri"/>
                <a:cs typeface="Calibri"/>
              </a:rPr>
              <a:t>šodien</a:t>
            </a:r>
            <a:r>
              <a:rPr lang="en-US" b="1">
                <a:ea typeface="Calibri"/>
                <a:cs typeface="Calibri"/>
              </a:rPr>
              <a:t> </a:t>
            </a:r>
            <a:r>
              <a:rPr lang="en-US" b="1" err="1">
                <a:ea typeface="Calibri"/>
                <a:cs typeface="Calibri"/>
              </a:rPr>
              <a:t>gribētu</a:t>
            </a:r>
            <a:r>
              <a:rPr lang="en-US" b="1">
                <a:ea typeface="Calibri"/>
                <a:cs typeface="Calibri"/>
              </a:rPr>
              <a:t> </a:t>
            </a:r>
            <a:r>
              <a:rPr lang="en-US" b="1" err="1">
                <a:ea typeface="Calibri"/>
                <a:cs typeface="Calibri"/>
              </a:rPr>
              <a:t>doties</a:t>
            </a:r>
            <a:r>
              <a:rPr lang="en-US" b="1">
                <a:ea typeface="Calibri"/>
                <a:cs typeface="Calibri"/>
              </a:rPr>
              <a:t> prom no </a:t>
            </a:r>
            <a:r>
              <a:rPr lang="en-US" b="1" err="1">
                <a:ea typeface="Calibri"/>
                <a:cs typeface="Calibri"/>
              </a:rPr>
              <a:t>mācībām</a:t>
            </a:r>
            <a:r>
              <a:rPr lang="en-US" b="1">
                <a:ea typeface="Calibri"/>
                <a:cs typeface="Calibri"/>
              </a:rPr>
              <a:t>?</a:t>
            </a:r>
            <a:endParaRPr lang="en-US" b="1">
              <a:cs typeface="Calibri"/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F82C8-89A0-4050-B91F-2EA178CB833B}" type="slidenum"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25726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F82C8-89A0-4050-B91F-2EA178CB833B}" type="slidenum"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2484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0A6BE-2842-AE77-1997-E6F22F7B4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DC900764-265A-0DD4-6874-896817CD4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0A3DD16E-137E-48E6-A2AC-D389FF9C7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08987A6F-E9A6-9DBD-38B6-3BAF81592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F82C8-89A0-4050-B91F-2EA178CB833B}" type="slidenum"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2163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4988D-375C-46D3-C1EF-FE5DD0A99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2C2B3375-B7BF-3BEC-E565-75E6FEBFF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ABE86C24-326E-795B-7554-B2DED7523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E771147A-124A-150C-2917-55C623C08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F82C8-89A0-4050-B91F-2EA178CB833B}" type="slidenum"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5173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11814-C963-641E-73DD-78E4360CC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CA4A1A46-6253-4898-27CE-ABD09351C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FDE5B9C8-49EC-63F6-CE38-AE1DA2573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1425D39E-A629-428A-2313-E466105B4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F82C8-89A0-4050-B91F-2EA178CB833B}" type="slidenum"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83858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CC8DF-0AF7-0B31-F444-D2A5CB4E1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10ED2029-7547-8868-C5AA-3E7C5458A3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C240F479-356E-E774-B689-12C468D8B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5D8CB2B1-B5CE-8883-0102-DCC9A723BF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F82C8-89A0-4050-B91F-2EA178CB833B}" type="slidenum"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15730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Rediģēt šablona apakšvirsraksta stilu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38033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1043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0934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10195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2114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4057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9752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0783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393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0623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82885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CBDC4AF-2BAA-70B5-ABDB-399149940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84F736B5-F1B0-927D-1C0C-402F843D2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D85E0293-2BDE-34BF-07A7-09CA00D55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E5418E8-92BA-77D6-62DB-933ED03A2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1449C04-A482-C63B-73B0-6E392AC7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92592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A6683A3-2546-7BCA-913F-DDCDD275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1F75CE8-0095-5AE0-EE49-BCBF5DFDF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CF08230-72FE-BEFA-AED8-F5B2FB496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4AA9729-C3D3-3960-8EC3-E14FEF6F2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030AF6FB-0442-6570-4209-C9D19BB6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52493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7B28BED-3E78-CEC3-B064-FA0E790C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7494CE7E-9B15-2E32-5BCC-E29CC4ADB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64D1888-2897-251F-A5D6-276C706DF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925948A-A20C-CB1A-AF24-5039FFCBC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34FE827-2275-EF8D-D6BE-3C7E3C59C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64071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F93F31B-FB0D-BC9B-061C-8E34AA19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F101BA42-ECAF-0C00-57D6-858536F46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E9233F1A-BFA5-9B9A-68EF-EB10800EC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2B553BC2-C490-4E16-88D5-6D629C2E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4E075BC2-560E-65FB-6161-08EFB839C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11CD7684-8B2E-5683-F5B1-68F0A8C5D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24605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14A1217-868E-0D1C-463B-155E15899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7D397B87-1F64-16E3-5153-C8704EAB8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09EE9730-B486-78A6-249E-DC7E9A098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522CD747-7740-8DA2-55AB-3FE826ADF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C566C320-FA67-9C05-6600-65C4DD07C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A31E50E3-1793-E0F5-601B-6C260785F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1FACF730-690E-BCF6-F7DE-00255330A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BC580FCE-3854-1B87-482A-03A2063E6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45800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CF21A6F-C39F-7764-A242-60B812429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A2B002C0-D3D5-E070-A682-D2CBDD7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84D1164A-CDFB-E1D2-D213-26955CA56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49EA4B26-16D5-E07D-D68B-DC3037855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13726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588988E3-7254-6BC5-70B3-2FEB7050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77C4D84A-2E01-E958-310B-B485A3A12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C68C9E5B-7EB4-B582-27A7-4CDC9621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47420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D9FDA20-8B40-B889-8D79-96AFBF43C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0B7FBA9B-E441-6BEA-E2EE-ADE775657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D9A4059A-0342-97D3-DAF7-D3F99CAD3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74D79766-30D3-ADB2-B203-F1236C41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DBEF6622-2D9F-E961-6015-45EF1A72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A48CAE20-F9B5-BDFA-EDB9-5B5B98508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4820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261C557-7833-FE2B-DE7C-CACFF9018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9AD6B0C7-3A96-F11D-8738-F76BB7E034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42422532-1EAA-0210-8626-3B297791E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59C575ED-D01C-E1B5-2D25-A42867F2D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92908F6E-A08A-03AA-DA1A-148E2C1D2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24E631E-1FAD-0018-3C14-1679F234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4958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152D852-BBD8-2B34-BC21-8F4FF0C13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F9DAB35C-DE25-EA0D-4BE2-D45B59A67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0FDB1E9-069A-9083-1441-F3B10E5BF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C36464CA-0AC0-0C29-835C-A1780145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9540DBF1-7B09-B175-6FAA-440D87A9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8385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38C8E8AA-DA07-A4F7-B774-026F53837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E0774E7F-8EF1-C8AA-C619-F92B41101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70E84B0-EA10-6CE6-E109-AB519408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419440F7-AAC6-02C0-ECB9-AE9EF201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21E98C67-2312-09AB-C26B-7492F5B58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8491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9155F6-B2BD-4B57-A915-5AFD26572708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538695-408F-4A8D-8F85-348A0719A06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4202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DA6CBF99-A648-ADEF-29B1-F4EE4994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A4BA237B-8076-E62D-9841-15933828E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4CE85BA-C5B8-76ED-3CFC-4D4965966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5B1BC-951C-401E-BE89-F48BCDF356C9}" type="datetimeFigureOut">
              <a:rPr lang="lv-LV" smtClean="0"/>
              <a:t>13.04.2026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F26F85E-3BB1-1348-3CB1-D8E423D77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D06547D-C81F-2023-2E31-B976546D15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B95E8-57E2-4EE9-A333-8D27F4709F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4039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zm.gov.lv/lv/vadlinijas-par-macibu-stundu-sakuma-laiku-pamatizglitibas-un-visparejas-videjas-izglitibas-iestad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aa.gov.lv/lv/skillslatvia-202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A9E8BF6-7333-B867-5C25-554C0C705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26873"/>
          </a:xfrm>
        </p:spPr>
        <p:txBody>
          <a:bodyPr>
            <a:normAutofit/>
          </a:bodyPr>
          <a:lstStyle/>
          <a:p>
            <a:r>
              <a:rPr lang="lv-LV" sz="4400" b="1"/>
              <a:t>Iestādes Padomes sēde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4A5CA3A5-78A6-D9EA-AAB4-84285C5D4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7151" y="2735654"/>
            <a:ext cx="9144000" cy="165576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r"/>
            <a:endParaRPr lang="lv-LV"/>
          </a:p>
          <a:p>
            <a:pPr algn="r"/>
            <a:endParaRPr lang="lv-LV"/>
          </a:p>
          <a:p>
            <a:pPr algn="r"/>
            <a:endParaRPr lang="lv-LV"/>
          </a:p>
          <a:p>
            <a:pPr algn="r"/>
            <a:r>
              <a:rPr lang="lv-LV"/>
              <a:t>2026.gada 13.aprīlī</a:t>
            </a:r>
          </a:p>
          <a:p>
            <a:pPr algn="r"/>
            <a:r>
              <a:rPr lang="lv-LV"/>
              <a:t>ĀDAŽU VIDUSSKOLAS ZIŅOJUMS</a:t>
            </a:r>
          </a:p>
        </p:txBody>
      </p:sp>
    </p:spTree>
    <p:extLst>
      <p:ext uri="{BB962C8B-B14F-4D97-AF65-F5344CB8AC3E}">
        <p14:creationId xmlns:p14="http://schemas.microsoft.com/office/powerpoint/2010/main" val="1207655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9527CD4-0AC7-5FE2-1DF7-60655707E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7878"/>
            <a:ext cx="10515600" cy="851027"/>
          </a:xfrm>
        </p:spPr>
        <p:txBody>
          <a:bodyPr>
            <a:normAutofit/>
          </a:bodyPr>
          <a:lstStyle/>
          <a:p>
            <a:pPr algn="ctr"/>
            <a:r>
              <a:rPr lang="lv-LV" sz="2800" b="1">
                <a:latin typeface="Aptos"/>
                <a:ea typeface="Calibri"/>
                <a:cs typeface="Times New Roman"/>
              </a:rPr>
              <a:t>Aktuālā informācija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103D8D6-74A1-EFFC-67A7-9401AB4F6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17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</p:txBody>
      </p:sp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DD8BB755-72BF-B6F6-4307-A93CDB7A8A65}"/>
              </a:ext>
            </a:extLst>
          </p:cNvPr>
          <p:cNvSpPr txBox="1">
            <a:spLocks/>
          </p:cNvSpPr>
          <p:nvPr/>
        </p:nvSpPr>
        <p:spPr>
          <a:xfrm>
            <a:off x="990600" y="1129166"/>
            <a:ext cx="10515600" cy="47547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v-LV" sz="2000" b="0" i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Eiropas Savienības fonda projekta “Izglītības iestāžu nodrošinājums pilnveidotā vispārējās izglītības satura kvalitatīvai ieviešanai Ādažu novadā” </a:t>
            </a:r>
            <a:endParaRPr lang="lv-LV" sz="2000" b="0" i="1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v-LV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Izbūvēts āra lifts</a:t>
            </a:r>
          </a:p>
          <a:p>
            <a:pPr marL="0" indent="0" algn="just">
              <a:buNone/>
            </a:pPr>
            <a:r>
              <a:rPr lang="lv-LV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Atjaunotas mācību klases</a:t>
            </a:r>
          </a:p>
          <a:p>
            <a:pPr marL="0" indent="0" algn="just">
              <a:buNone/>
            </a:pPr>
            <a:r>
              <a:rPr lang="lv-LV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Atjaunotie gaiteņi (A un B korpusos)</a:t>
            </a:r>
          </a:p>
          <a:p>
            <a:pPr marL="0" indent="0" algn="just">
              <a:buNone/>
            </a:pPr>
            <a:r>
              <a:rPr lang="lv-LV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Labiekārtota skolas teritorija</a:t>
            </a:r>
          </a:p>
          <a:p>
            <a:pPr marL="0" indent="0" algn="just">
              <a:buNone/>
            </a:pPr>
            <a:r>
              <a:rPr lang="lv-LV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Iegādāti mācību galdi un krēsli </a:t>
            </a:r>
          </a:p>
          <a:p>
            <a:pPr marL="0" indent="0" algn="just">
              <a:buNone/>
            </a:pPr>
            <a:r>
              <a:rPr lang="lv-LV" sz="2000">
                <a:latin typeface="Times New Roman" panose="02020603050405020304" pitchFamily="18" charset="0"/>
                <a:cs typeface="Times New Roman" panose="02020603050405020304" pitchFamily="18" charset="0"/>
              </a:rPr>
              <a:t>2026. gads – āra lifta būvniecība, 13 mācību klašu remonti (D korpusā), skolēnu mācību galdu un krēslu iegāde, D korpusa kāpņu telpas remonts, skolas teritorijas labiekārtošana</a:t>
            </a:r>
          </a:p>
          <a:p>
            <a:pPr marL="0" indent="0" algn="just">
              <a:buNone/>
            </a:pPr>
            <a:r>
              <a:rPr lang="lv-LV" sz="2000">
                <a:latin typeface="Times New Roman"/>
                <a:cs typeface="Times New Roman"/>
              </a:rPr>
              <a:t>2027. gads – āra lifta izbūves darbu turpināšanās,  15 mācību klašu remonti (B korpusā), mācību galdi un krēsli, B korpusa gaitenis, skolas teritorijas labiekārtošana</a:t>
            </a:r>
          </a:p>
          <a:p>
            <a:pPr marL="0" indent="0" algn="just">
              <a:buNone/>
            </a:pPr>
            <a:r>
              <a:rPr lang="lv-LV" sz="2000">
                <a:latin typeface="Times New Roman"/>
                <a:cs typeface="Times New Roman"/>
              </a:rPr>
              <a:t>2028. gads – 18 mācību klašu remonti (A korpuss), skolēnu mācību galdu un krēslu iegāde, A korpusa gaiteņu remonts.</a:t>
            </a:r>
            <a:endParaRPr lang="en-US"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2113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A48CB0-A1D2-0357-934F-992F94ADC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32269FA-ABB7-5B02-B1DF-8D0AAC9F3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7878"/>
            <a:ext cx="10515600" cy="851027"/>
          </a:xfrm>
        </p:spPr>
        <p:txBody>
          <a:bodyPr>
            <a:normAutofit/>
          </a:bodyPr>
          <a:lstStyle/>
          <a:p>
            <a:pPr algn="ctr"/>
            <a:r>
              <a:rPr lang="lv-LV" sz="2800" b="1">
                <a:latin typeface="Aptos"/>
                <a:ea typeface="Calibri"/>
                <a:cs typeface="Times New Roman"/>
              </a:rPr>
              <a:t>Aktuālā informācija (sākumskola)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9D0531E-C0B4-2404-4BFE-6663BB67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17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</p:txBody>
      </p:sp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16C79FB5-B3D7-DF36-190D-C61FAEDA4867}"/>
              </a:ext>
            </a:extLst>
          </p:cNvPr>
          <p:cNvSpPr txBox="1">
            <a:spLocks/>
          </p:cNvSpPr>
          <p:nvPr/>
        </p:nvSpPr>
        <p:spPr>
          <a:xfrm>
            <a:off x="990600" y="1129166"/>
            <a:ext cx="10515600" cy="47547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lv-LV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sz="2400">
                <a:latin typeface="Times New Roman"/>
                <a:cs typeface="Times New Roman"/>
              </a:rPr>
              <a:t>Ģimenes dienas koncerts sākumskoā 14.maijā</a:t>
            </a:r>
          </a:p>
          <a:p>
            <a:pPr marL="0" indent="0">
              <a:buNone/>
            </a:pPr>
            <a:r>
              <a:rPr lang="lv-LV" sz="2400">
                <a:latin typeface="Times New Roman"/>
                <a:cs typeface="Times New Roman"/>
              </a:rPr>
              <a:t>Attālinātā mācību diena 20.maijā 3. un 4. klasēm (projekta darba uzdevumu veikšanai)</a:t>
            </a:r>
            <a:endParaRPr lang="lv-LV"/>
          </a:p>
          <a:p>
            <a:pPr marL="0" indent="0">
              <a:buNone/>
            </a:pPr>
            <a:r>
              <a:rPr lang="lv-LV" sz="2400">
                <a:latin typeface="Times New Roman"/>
                <a:cs typeface="Times New Roman"/>
              </a:rPr>
              <a:t>Projektu nedēļa sākumskolā no 20. līdz 27.maijam (dienas garums no 8.30 līdz 12.30)</a:t>
            </a:r>
          </a:p>
          <a:p>
            <a:pPr marL="0" indent="0">
              <a:buNone/>
            </a:pPr>
            <a:r>
              <a:rPr lang="lv-LV" sz="2400">
                <a:latin typeface="Times New Roman"/>
                <a:cs typeface="Times New Roman"/>
              </a:rPr>
              <a:t>Mazie dziesmus svētki 28.maijā</a:t>
            </a:r>
          </a:p>
          <a:p>
            <a:pPr marL="0" indent="0">
              <a:buNone/>
            </a:pPr>
            <a:r>
              <a:rPr lang="lv-LV" sz="2400">
                <a:latin typeface="Times New Roman"/>
                <a:cs typeface="Times New Roman"/>
              </a:rPr>
              <a:t>4.klašu atvadas no sākumskolas 28.maijā</a:t>
            </a:r>
          </a:p>
          <a:p>
            <a:pPr marL="0" indent="0">
              <a:buNone/>
            </a:pPr>
            <a:r>
              <a:rPr lang="lv-LV" sz="2400">
                <a:latin typeface="Times New Roman"/>
                <a:cs typeface="Times New Roman"/>
              </a:rPr>
              <a:t>Pēdējā mācību diena 29.maijs</a:t>
            </a:r>
            <a:endParaRPr lang="lv-LV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856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26056C-80E2-DEFC-9C3A-FF450710A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C0A1863-9987-B88A-D17E-E254C33E2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28320"/>
            <a:ext cx="10668000" cy="750585"/>
          </a:xfrm>
        </p:spPr>
        <p:txBody>
          <a:bodyPr>
            <a:noAutofit/>
          </a:bodyPr>
          <a:lstStyle/>
          <a:p>
            <a:pPr algn="ctr"/>
            <a:r>
              <a:rPr lang="lv-LV" sz="2800" b="0" i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Vadlīnijas par mācību stundu sākuma laiku pamatizglītības un vispārējās vidējās izglītības iestādēs</a:t>
            </a:r>
            <a:br>
              <a:rPr lang="lv-LV" sz="2800" b="0" i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v-LV" sz="2800" b="1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2366976-2B60-357F-6E75-43CE19C25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7343" y="1280390"/>
            <a:ext cx="10515600" cy="494950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lv-LV" sz="2400">
                <a:cs typeface="Calibri"/>
              </a:rPr>
              <a:t>Ieteikumi no vadlīnijām </a:t>
            </a:r>
            <a:r>
              <a:rPr lang="lv-LV" sz="1600">
                <a:hlinkClick r:id="rId4"/>
              </a:rPr>
              <a:t>Vadlīnijas par mācību stundu sākuma laiku pamatizglītības un vispārējās vidējās izglītības iestādēs | Izglītības un zinātnes ministrija</a:t>
            </a:r>
            <a:endParaRPr lang="lv-LV" sz="2400">
              <a:cs typeface="Calibri"/>
            </a:endParaRPr>
          </a:p>
          <a:p>
            <a:pPr marL="0" indent="0">
              <a:buNone/>
            </a:pPr>
            <a:r>
              <a:rPr lang="lv-LV" sz="1600"/>
              <a:t> </a:t>
            </a:r>
            <a:r>
              <a:rPr lang="lv-LV" sz="1800" i="1">
                <a:latin typeface="Times New Roman"/>
                <a:cs typeface="Times New Roman"/>
              </a:rPr>
              <a:t>«- No 2026. / 2027. mācību gada noteikt ieteicamo mācību stundu sākuma laiku: 1.-6. klašu skolēniem – ne agrāk kā plkst. 8.30; 7.-12. klašu skolēniem – ne agrāk kā plkst. 9.00. </a:t>
            </a:r>
          </a:p>
          <a:p>
            <a:pPr marL="0" indent="0">
              <a:buNone/>
            </a:pPr>
            <a:r>
              <a:rPr lang="lv-LV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- Izņēmuma gadījumā izglītības iestāde, </a:t>
            </a:r>
            <a:r>
              <a:rPr lang="lv-LV" sz="1800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vienojoties ar izglītības iestādes padomi, ir tiesīga pieņemt lēmumu un noteikt agrāku mācību laiku (bet ne agrāk par plkst. 8.00).</a:t>
            </a:r>
          </a:p>
          <a:p>
            <a:pPr marL="0" indent="0">
              <a:buNone/>
            </a:pPr>
            <a:r>
              <a:rPr lang="lv-LV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 -  Lēmums jāsaskaņo ar dibinātāju. «</a:t>
            </a:r>
          </a:p>
          <a:p>
            <a:pPr marL="0" indent="0" algn="ctr">
              <a:buNone/>
            </a:pPr>
            <a:r>
              <a:rPr lang="lv-LV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Skola uzskata, ka mācību stundu sākuma laikam jāpaliek nemainīgam </a:t>
            </a:r>
          </a:p>
          <a:p>
            <a:pPr marL="0" indent="0" algn="ctr">
              <a:buNone/>
            </a:pPr>
            <a:r>
              <a:rPr lang="lv-LV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(plkst. 9:30  - 1. līdz 4. klasei un plkst. 8:20  - 5.-12. klase), jo:</a:t>
            </a:r>
          </a:p>
          <a:p>
            <a:pPr marL="0" indent="0">
              <a:buNone/>
            </a:pPr>
            <a:r>
              <a:rPr lang="lv-LV" sz="2400" i="1">
                <a:latin typeface="Times New Roman"/>
                <a:cs typeface="Times New Roman"/>
              </a:rPr>
              <a:t> - Pielāgoti stundu sākuma/beigu laiki abām ēkām, lai priekšmeta skolotājs var vadīt stundas abās ēkās</a:t>
            </a:r>
          </a:p>
          <a:p>
            <a:pPr marL="0" indent="0">
              <a:buNone/>
            </a:pPr>
            <a:r>
              <a:rPr lang="lv-LV" sz="2400" i="1">
                <a:latin typeface="Times New Roman"/>
                <a:cs typeface="Times New Roman"/>
              </a:rPr>
              <a:t> - Sabiedriskā transporta pielāgošana</a:t>
            </a:r>
          </a:p>
          <a:p>
            <a:pPr marL="0" indent="0">
              <a:buNone/>
            </a:pPr>
            <a:r>
              <a:rPr lang="lv-LV" sz="2400" i="1">
                <a:latin typeface="Times New Roman"/>
                <a:cs typeface="Times New Roman"/>
              </a:rPr>
              <a:t> - Interešu izglītības pieejamība ārpus skolas programmas</a:t>
            </a:r>
          </a:p>
          <a:p>
            <a:pPr marL="0" indent="0">
              <a:buNone/>
            </a:pPr>
            <a:r>
              <a:rPr lang="lv-LV" sz="2400" i="1">
                <a:latin typeface="Times New Roman"/>
                <a:cs typeface="Times New Roman"/>
              </a:rPr>
              <a:t> - Skolēnu vecāku darba laiks (skolēni agri jau tiek atvesti uz skolu)</a:t>
            </a:r>
          </a:p>
        </p:txBody>
      </p:sp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BAB4AF53-1BF8-C3FE-849E-D1EC8B608797}"/>
              </a:ext>
            </a:extLst>
          </p:cNvPr>
          <p:cNvSpPr txBox="1">
            <a:spLocks/>
          </p:cNvSpPr>
          <p:nvPr/>
        </p:nvSpPr>
        <p:spPr>
          <a:xfrm>
            <a:off x="990600" y="1126485"/>
            <a:ext cx="10515600" cy="47547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lv-LV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9978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09EC5-BBAB-08D1-FFD3-679293461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57C6A84-4944-FFBA-BCC2-EEAA1E91E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7878"/>
            <a:ext cx="10515600" cy="851027"/>
          </a:xfrm>
        </p:spPr>
        <p:txBody>
          <a:bodyPr>
            <a:normAutofit/>
          </a:bodyPr>
          <a:lstStyle/>
          <a:p>
            <a:pPr algn="ctr"/>
            <a:r>
              <a:rPr lang="lv-LV" sz="2800" b="1">
                <a:latin typeface="Aptos"/>
                <a:ea typeface="Calibri"/>
                <a:cs typeface="Times New Roman"/>
              </a:rPr>
              <a:t>Cita aktuālākā informācija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ED374EA7-20B3-1C2B-AD2E-2AE6BC7E5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17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</p:txBody>
      </p:sp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83693A05-F2A4-0068-0A81-C9E259302D70}"/>
              </a:ext>
            </a:extLst>
          </p:cNvPr>
          <p:cNvSpPr txBox="1">
            <a:spLocks/>
          </p:cNvSpPr>
          <p:nvPr/>
        </p:nvSpPr>
        <p:spPr>
          <a:xfrm>
            <a:off x="990600" y="1129166"/>
            <a:ext cx="10515600" cy="47547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v-LV" i="1">
                <a:latin typeface="Aptos"/>
                <a:cs typeface="Times New Roman"/>
              </a:rPr>
              <a:t>Marts - "Karjeras mēnesis"</a:t>
            </a:r>
            <a:endParaRPr lang="en-US" i="1">
              <a:latin typeface="Aptos"/>
            </a:endParaRPr>
          </a:p>
          <a:p>
            <a:pPr algn="just"/>
            <a:r>
              <a:rPr lang="lv-LV" sz="2000" b="1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10.03.</a:t>
            </a:r>
            <a:r>
              <a:rPr lang="lv-LV" sz="2000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 - nodarbība ar karjeras konsultantu skolotājiem ("Karjera kā dzīve"+ daži resursi klase stundām, māc. priekšmetu stundām).</a:t>
            </a:r>
            <a:endParaRPr lang="lv-LV" sz="2000">
              <a:cs typeface="Calibri"/>
            </a:endParaRPr>
          </a:p>
          <a:p>
            <a:pPr algn="just"/>
            <a:r>
              <a:rPr lang="lv-LV" sz="2000" b="1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18.03.</a:t>
            </a:r>
            <a:r>
              <a:rPr lang="lv-LV" sz="2000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 - Karjeras konference  9. - 12.kl. skolēniem  </a:t>
            </a:r>
            <a:endParaRPr lang="lv-LV" sz="2000">
              <a:latin typeface="Aptos" panose="020B0004020202020204"/>
              <a:ea typeface="Verdana"/>
              <a:cs typeface="Calibri"/>
            </a:endParaRPr>
          </a:p>
          <a:p>
            <a:pPr algn="just"/>
            <a:r>
              <a:rPr lang="lv-LV" sz="2000" b="1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18.03.</a:t>
            </a:r>
            <a:r>
              <a:rPr lang="lv-LV" sz="2000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 - praktiska nodarbība 4. - 9.kl. skolēnu vecākiem "Jēgpilns kopā pavadīts laiks veiksmīgai bērna ikdienai un nākotnes karjerai". Nodarbību vadīja MVĢ karjeras konsultante I. Rūtenberga, sociālā pedagoģe B. Rimša"</a:t>
            </a:r>
            <a:endParaRPr lang="lv-LV" sz="2000"/>
          </a:p>
          <a:p>
            <a:pPr algn="just"/>
            <a:r>
              <a:rPr lang="lv-LV" sz="2000" b="1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26.03.</a:t>
            </a:r>
            <a:r>
              <a:rPr lang="lv-LV" sz="2000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 - 11. Klases skolēni viesojās Vidzemes augstkolā, piedalījās studiju procesā, lekcijās</a:t>
            </a:r>
          </a:p>
          <a:p>
            <a:pPr algn="just"/>
            <a:r>
              <a:rPr lang="lv-LV" sz="2000" b="1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27.03. </a:t>
            </a:r>
            <a:r>
              <a:rPr lang="lv-LV" sz="2000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-</a:t>
            </a:r>
            <a:r>
              <a:rPr lang="lv-LV" sz="2000" b="1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 </a:t>
            </a:r>
            <a:r>
              <a:rPr lang="lv-LV" sz="2000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augstskolu diena ĀVS, skolā viesojās augstskolu pārstāvji, iepazīstināja ar studiju programmām un praktiskajiem demonstrējumiem. </a:t>
            </a:r>
          </a:p>
          <a:p>
            <a:pPr algn="just"/>
            <a:r>
              <a:rPr lang="lv-LV" sz="2000" b="1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27.03.</a:t>
            </a:r>
            <a:r>
              <a:rPr lang="lv-LV" sz="2000">
                <a:highlight>
                  <a:srgbClr val="FFFFFF"/>
                </a:highlight>
                <a:latin typeface="Verdana"/>
                <a:ea typeface="Verdana"/>
                <a:cs typeface="Calibri"/>
              </a:rPr>
              <a:t> - skolā viesojās KNAB pārstāve, tikās ar vidusskolas Sociālā virziena skolēniem.</a:t>
            </a:r>
          </a:p>
        </p:txBody>
      </p:sp>
    </p:spTree>
    <p:extLst>
      <p:ext uri="{BB962C8B-B14F-4D97-AF65-F5344CB8AC3E}">
        <p14:creationId xmlns:p14="http://schemas.microsoft.com/office/powerpoint/2010/main" val="367896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0D2466C-11EF-EFE7-1882-68AAC2AC840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pPr algn="ctr"/>
            <a:r>
              <a:rPr lang="lv-LV" sz="2800" b="1">
                <a:solidFill>
                  <a:srgbClr val="000000"/>
                </a:solidFill>
                <a:latin typeface="Aptos"/>
                <a:ea typeface="Verdana"/>
              </a:rPr>
              <a:t>Cita aktuālākā informācija</a:t>
            </a:r>
            <a:endParaRPr lang="en-US">
              <a:solidFill>
                <a:srgbClr val="000000"/>
              </a:solidFill>
              <a:latin typeface="Aptos"/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E6DE024-D787-A9DA-283A-03FA9C1A9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5043"/>
            <a:ext cx="10515600" cy="479503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lv-LV"/>
          </a:p>
          <a:p>
            <a:r>
              <a:rPr lang="lv-LV" sz="2000">
                <a:latin typeface="Verdana"/>
                <a:ea typeface="Verdana"/>
              </a:rPr>
              <a:t>Visu mācību gadu pa klašu grupām notiek </a:t>
            </a:r>
            <a:r>
              <a:rPr lang="lv-LV" sz="2000" b="1">
                <a:latin typeface="Verdana"/>
                <a:ea typeface="Verdana"/>
              </a:rPr>
              <a:t>karjeras nodarbības</a:t>
            </a:r>
          </a:p>
          <a:p>
            <a:r>
              <a:rPr lang="lv-LV" sz="2000">
                <a:latin typeface="Verdana"/>
                <a:ea typeface="Verdana"/>
              </a:rPr>
              <a:t>Skolēniem pieejamas individuālās karjeras konsultācijas </a:t>
            </a:r>
            <a:r>
              <a:rPr lang="lv-LV" sz="2000" b="1">
                <a:latin typeface="Verdana"/>
                <a:ea typeface="Verdana"/>
              </a:rPr>
              <a:t>(laiki norādīti skolas mājaslapā)</a:t>
            </a:r>
          </a:p>
          <a:p>
            <a:r>
              <a:rPr lang="lv-LV" sz="2000" b="1">
                <a:latin typeface="Verdana"/>
                <a:ea typeface="Verdana"/>
              </a:rPr>
              <a:t>07.05</a:t>
            </a:r>
            <a:r>
              <a:rPr lang="lv-LV" sz="2000">
                <a:latin typeface="Verdana"/>
                <a:ea typeface="Verdana"/>
              </a:rPr>
              <a:t>.</a:t>
            </a:r>
            <a:r>
              <a:rPr lang="lv-LV" sz="2000">
                <a:latin typeface="Verdana"/>
                <a:ea typeface="Verdana"/>
                <a:cs typeface="Arial"/>
              </a:rPr>
              <a:t> -  Rīgā, Ķīpsalas izstāžu centrā, 9. klašu interesenti varēs apmeklēt profesionālās izglītības pasākumu </a:t>
            </a:r>
            <a:r>
              <a:rPr lang="lv-LV" sz="2000" i="1">
                <a:latin typeface="Verdana"/>
                <a:ea typeface="Verdana"/>
                <a:cs typeface="Arial"/>
              </a:rPr>
              <a:t> </a:t>
            </a:r>
            <a:r>
              <a:rPr lang="lv-LV" sz="2000" b="1" i="1" u="sng">
                <a:latin typeface="Verdana"/>
                <a:ea typeface="Verdana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SkillsLatvia 2026</a:t>
            </a:r>
            <a:endParaRPr lang="lv-LV" sz="2000" b="1" i="1" u="sng">
              <a:latin typeface="Verdana"/>
              <a:ea typeface="Verdana"/>
              <a:cs typeface="Arial"/>
            </a:endParaRPr>
          </a:p>
          <a:p>
            <a:r>
              <a:rPr lang="lv-LV" sz="2000" b="1">
                <a:latin typeface="Verdana"/>
                <a:ea typeface="Verdana"/>
                <a:cs typeface="Arial"/>
              </a:rPr>
              <a:t>11., 12.05. -</a:t>
            </a:r>
            <a:r>
              <a:rPr lang="lv-LV" sz="2000">
                <a:latin typeface="Verdana"/>
                <a:ea typeface="Verdana"/>
                <a:cs typeface="Arial"/>
              </a:rPr>
              <a:t> iespēja 4. klašu skolēniem (topošajiem 5.kl.skolēnim)iepazīties ar vidusskolas ēku</a:t>
            </a:r>
          </a:p>
          <a:p>
            <a:r>
              <a:rPr lang="lv-LV" sz="2000">
                <a:latin typeface="Verdana"/>
                <a:ea typeface="Verdana"/>
                <a:cs typeface="Arial"/>
              </a:rPr>
              <a:t>Paredzēti </a:t>
            </a:r>
            <a:r>
              <a:rPr lang="lv-LV" sz="2000" b="1">
                <a:latin typeface="Verdana"/>
                <a:ea typeface="Verdana"/>
                <a:cs typeface="Arial"/>
              </a:rPr>
              <a:t>informatīvie starpbrīži</a:t>
            </a:r>
            <a:r>
              <a:rPr lang="lv-LV" sz="2000">
                <a:latin typeface="Verdana"/>
                <a:ea typeface="Verdana"/>
                <a:cs typeface="Arial"/>
              </a:rPr>
              <a:t> 9.kl. skolēniem - interesentiem, kuri plāno turpināt izglītību Ādažu vidusskolā</a:t>
            </a:r>
          </a:p>
        </p:txBody>
      </p:sp>
    </p:spTree>
    <p:extLst>
      <p:ext uri="{BB962C8B-B14F-4D97-AF65-F5344CB8AC3E}">
        <p14:creationId xmlns:p14="http://schemas.microsoft.com/office/powerpoint/2010/main" val="416018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68DD6E-4C92-2C65-7941-41CB9FE8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9CC96AA-EBAE-DE1D-0160-931427B70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7878"/>
            <a:ext cx="10515600" cy="851027"/>
          </a:xfrm>
        </p:spPr>
        <p:txBody>
          <a:bodyPr>
            <a:normAutofit/>
          </a:bodyPr>
          <a:lstStyle/>
          <a:p>
            <a:pPr algn="ctr"/>
            <a:r>
              <a:rPr lang="lv-LV" sz="2800" b="1">
                <a:latin typeface="Aptos"/>
                <a:ea typeface="Calibri"/>
                <a:cs typeface="Times New Roman"/>
              </a:rPr>
              <a:t>Cita aktuālākā informācija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EBDF8AC-4B44-8839-2F48-B014CAED7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17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v-LV" sz="2400">
              <a:cs typeface="Calibri"/>
            </a:endParaRPr>
          </a:p>
        </p:txBody>
      </p:sp>
      <p:sp>
        <p:nvSpPr>
          <p:cNvPr id="5" name="Satura vietturis 2">
            <a:extLst>
              <a:ext uri="{FF2B5EF4-FFF2-40B4-BE49-F238E27FC236}">
                <a16:creationId xmlns:a16="http://schemas.microsoft.com/office/drawing/2014/main" id="{6045E60C-8A5F-C729-A2CB-7807EAC9B34E}"/>
              </a:ext>
            </a:extLst>
          </p:cNvPr>
          <p:cNvSpPr txBox="1">
            <a:spLocks/>
          </p:cNvSpPr>
          <p:nvPr/>
        </p:nvSpPr>
        <p:spPr>
          <a:xfrm>
            <a:off x="990600" y="1129166"/>
            <a:ext cx="10515600" cy="47547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/>
            <a:endParaRPr lang="lv-LV" sz="2400">
              <a:latin typeface="Times New Roman"/>
              <a:cs typeface="Times New Roman"/>
            </a:endParaRPr>
          </a:p>
          <a:p>
            <a:pPr marL="457200" indent="-457200" algn="just"/>
            <a:r>
              <a:rPr lang="lv-LV" sz="2400">
                <a:latin typeface="Times New Roman"/>
                <a:cs typeface="Times New Roman"/>
              </a:rPr>
              <a:t>Ar Valsts policijas Rīgas reģiona pārvaldes Pierīgas Ziemeļu iecirkņa 2026.gada 9. aprīļa lēmumu tika uzsākts kriminālprocess par iespējamu noziedzīgu nodarījumu, kas paredzēts Krimināllikuma 185. panta pirmajā daļā (Tīša manta bojāšana). </a:t>
            </a:r>
            <a:r>
              <a:rPr lang="lv-LV" sz="2400" b="1">
                <a:latin typeface="Times New Roman"/>
                <a:cs typeface="Times New Roman"/>
              </a:rPr>
              <a:t>Šobrīd tualešu demolēšana ir mazinājusies!</a:t>
            </a:r>
            <a:endParaRPr lang="en-US"/>
          </a:p>
          <a:p>
            <a:pPr marL="457200" indent="-457200" algn="just"/>
            <a:r>
              <a:rPr lang="lv-LV" sz="2400">
                <a:latin typeface="Times New Roman"/>
                <a:cs typeface="Times New Roman"/>
              </a:rPr>
              <a:t>Aktīvs darbs pie uzkodu automātu uzstādīšanas procesa;</a:t>
            </a:r>
          </a:p>
          <a:p>
            <a:pPr marL="457200" indent="-457200" algn="just"/>
            <a:r>
              <a:rPr lang="lv-LV" sz="2400">
                <a:latin typeface="Times New Roman"/>
                <a:cs typeface="Times New Roman"/>
              </a:rPr>
              <a:t>Ādažu vidusskolas skolēni izvirzīti valsts 3. posmam (valsts) olimpiādei - </a:t>
            </a:r>
            <a:r>
              <a:rPr lang="lv-LV" sz="2400" b="1">
                <a:latin typeface="Times New Roman"/>
                <a:cs typeface="Times New Roman"/>
              </a:rPr>
              <a:t>matemātikā</a:t>
            </a:r>
            <a:r>
              <a:rPr lang="lv-LV" sz="2400">
                <a:latin typeface="Times New Roman"/>
                <a:cs typeface="Times New Roman"/>
              </a:rPr>
              <a:t> (6.kl. un 9.kl.), </a:t>
            </a:r>
            <a:r>
              <a:rPr lang="lv-LV" sz="2400" b="1">
                <a:latin typeface="Times New Roman"/>
                <a:cs typeface="Times New Roman"/>
              </a:rPr>
              <a:t>ģeogrāfijā</a:t>
            </a:r>
            <a:r>
              <a:rPr lang="lv-LV" sz="2400">
                <a:latin typeface="Times New Roman"/>
                <a:cs typeface="Times New Roman"/>
              </a:rPr>
              <a:t> (11.kl.), </a:t>
            </a:r>
            <a:r>
              <a:rPr lang="lv-LV" sz="2400" b="1">
                <a:latin typeface="Times New Roman"/>
                <a:cs typeface="Times New Roman"/>
              </a:rPr>
              <a:t>fizikā</a:t>
            </a:r>
            <a:r>
              <a:rPr lang="lv-LV" sz="2400">
                <a:latin typeface="Times New Roman"/>
                <a:cs typeface="Times New Roman"/>
              </a:rPr>
              <a:t> (11.kl.), </a:t>
            </a:r>
            <a:r>
              <a:rPr lang="lv-LV" sz="2400" b="1">
                <a:latin typeface="Times New Roman"/>
                <a:cs typeface="Times New Roman"/>
              </a:rPr>
              <a:t>latviešu valodā</a:t>
            </a:r>
            <a:r>
              <a:rPr lang="lv-LV" sz="2400">
                <a:latin typeface="Times New Roman"/>
                <a:cs typeface="Times New Roman"/>
              </a:rPr>
              <a:t> (6.kl.), </a:t>
            </a:r>
            <a:r>
              <a:rPr lang="lv-LV" sz="2400" b="1">
                <a:latin typeface="Times New Roman"/>
                <a:cs typeface="Times New Roman"/>
              </a:rPr>
              <a:t>angļu valodā</a:t>
            </a:r>
            <a:r>
              <a:rPr lang="lv-LV" sz="2400">
                <a:latin typeface="Times New Roman"/>
                <a:cs typeface="Times New Roman"/>
              </a:rPr>
              <a:t> ( 7.kl. un 12.kl.)</a:t>
            </a:r>
          </a:p>
          <a:p>
            <a:pPr marL="457200" indent="-457200" algn="just"/>
            <a:r>
              <a:rPr lang="lv-LV" sz="2400">
                <a:latin typeface="Times New Roman"/>
                <a:cs typeface="Times New Roman"/>
              </a:rPr>
              <a:t>Ievērojami rezultāti arī alternatīvajās olimpiādēs un konkursos!</a:t>
            </a:r>
          </a:p>
        </p:txBody>
      </p:sp>
    </p:spTree>
    <p:extLst>
      <p:ext uri="{BB962C8B-B14F-4D97-AF65-F5344CB8AC3E}">
        <p14:creationId xmlns:p14="http://schemas.microsoft.com/office/powerpoint/2010/main" val="112088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A5D5D11-4B24-5DA5-504D-647C3C42A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99" y="108155"/>
            <a:ext cx="6694949" cy="669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1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6830076-3522-26F6-D0D0-C67EEB7CB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sz="8000">
                <a:solidFill>
                  <a:srgbClr val="7030A0"/>
                </a:solidFill>
                <a:latin typeface="Mistral"/>
              </a:rPr>
              <a:t>PALDIES !</a:t>
            </a:r>
            <a:endParaRPr lang="lv-LV" sz="8000">
              <a:solidFill>
                <a:srgbClr val="7030A0"/>
              </a:solidFill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95C14E62-1341-762A-9D27-1E8E836E6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494" y="1500655"/>
            <a:ext cx="8117542" cy="45082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lv-LV" sz="2400" i="1">
                <a:latin typeface="Times New Roman"/>
                <a:cs typeface="Times New Roman"/>
              </a:rPr>
              <a:t>PALDIES par kopā būšanu, par idejām, iniciatīvām un laiku, ko veltāt, lai veidotu labāku, drošāku un iedvesmojošāku vidi mūsu skolēniem.</a:t>
            </a:r>
          </a:p>
          <a:p>
            <a:pPr marL="0" indent="0" algn="ctr">
              <a:buNone/>
            </a:pPr>
            <a:r>
              <a:rPr lang="lv-LV" sz="2400" i="1">
                <a:latin typeface="Times New Roman"/>
                <a:cs typeface="Times New Roman"/>
              </a:rPr>
              <a:t> Jūsu darbs palīdz stiprināt sadarbību starp skolu, ģimenēm un sabiedrību kopumā.</a:t>
            </a:r>
          </a:p>
          <a:p>
            <a:pPr marL="0" indent="0" algn="ctr">
              <a:buNone/>
            </a:pPr>
            <a:r>
              <a:rPr lang="lv-LV" sz="2400" i="1">
                <a:latin typeface="Times New Roman"/>
                <a:cs typeface="Times New Roman"/>
              </a:rPr>
              <a:t>Novērtējam jūsu atsaucību, mērķtiecību un ieguldījumu, kas veicina mūsu iestādes attīstību un nākotnes iespējas!</a:t>
            </a:r>
          </a:p>
        </p:txBody>
      </p:sp>
      <p:pic>
        <p:nvPicPr>
          <p:cNvPr id="8" name="Attēls 7" descr="Attēls, kurā ir klipkopa, multfilma&#10;&#10;Mākslīgā intelekta ģenerēts saturs var būt nepareizs.">
            <a:extLst>
              <a:ext uri="{FF2B5EF4-FFF2-40B4-BE49-F238E27FC236}">
                <a16:creationId xmlns:a16="http://schemas.microsoft.com/office/drawing/2014/main" id="{8FE8C2E7-1BEF-2573-D475-78C19448C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266" y="4118722"/>
            <a:ext cx="4583207" cy="274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3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5879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ē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Iestād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Platekrāna</PresentationFormat>
  <Slides>10</Slides>
  <Notes>6</Notes>
  <HiddenSlides>0</HiddenSlides>
  <ScaleCrop>false</ScaleCrop>
  <HeadingPairs>
    <vt:vector size="4" baseType="variant">
      <vt:variant>
        <vt:lpstr>Dizains</vt:lpstr>
      </vt:variant>
      <vt:variant>
        <vt:i4>2</vt:i4>
      </vt:variant>
      <vt:variant>
        <vt:lpstr>Slaidu virsraksti</vt:lpstr>
      </vt:variant>
      <vt:variant>
        <vt:i4>10</vt:i4>
      </vt:variant>
    </vt:vector>
  </HeadingPairs>
  <TitlesOfParts>
    <vt:vector size="12" baseType="lpstr">
      <vt:lpstr>Office tēma</vt:lpstr>
      <vt:lpstr>Office dizains</vt:lpstr>
      <vt:lpstr>Iestādes Padomes sēde</vt:lpstr>
      <vt:lpstr>Aktuālā informācija</vt:lpstr>
      <vt:lpstr>Aktuālā informācija (sākumskola)</vt:lpstr>
      <vt:lpstr>Vadlīnijas par mācību stundu sākuma laiku pamatizglītības un vispārējās vidējās izglītības iestādēs </vt:lpstr>
      <vt:lpstr>Cita aktuālākā informācija</vt:lpstr>
      <vt:lpstr>Cita aktuālākā informācija</vt:lpstr>
      <vt:lpstr>Cita aktuālākā informācija</vt:lpstr>
      <vt:lpstr>PowerPoint prezentācija</vt:lpstr>
      <vt:lpstr>PALDIES !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Solvita SV. Vasiļevska</dc:creator>
  <cp:revision>64</cp:revision>
  <dcterms:created xsi:type="dcterms:W3CDTF">2024-08-26T13:18:22Z</dcterms:created>
  <dcterms:modified xsi:type="dcterms:W3CDTF">2026-04-13T13:58:48Z</dcterms:modified>
</cp:coreProperties>
</file>